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0" r:id="rId9"/>
    <p:sldId id="261" r:id="rId10"/>
    <p:sldId id="284" r:id="rId11"/>
    <p:sldId id="260" r:id="rId12"/>
    <p:sldId id="271" r:id="rId13"/>
    <p:sldId id="278" r:id="rId14"/>
    <p:sldId id="272" r:id="rId15"/>
    <p:sldId id="264" r:id="rId16"/>
    <p:sldId id="285" r:id="rId17"/>
    <p:sldId id="274" r:id="rId18"/>
    <p:sldId id="279" r:id="rId19"/>
    <p:sldId id="273" r:id="rId20"/>
    <p:sldId id="276" r:id="rId21"/>
    <p:sldId id="283" r:id="rId22"/>
    <p:sldId id="266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3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D42DC-6937-0CE0-B43E-DBDC0FBEE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BE1BB5-9CAD-3935-6FFA-BCF769E30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C43F53-07C8-3F48-8935-447289E4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27147E-E095-EDE2-26A0-B0315FE0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060A68-41C9-E299-9DF0-9FA3389EC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656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4C02A-D392-093B-2281-4E31778C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43392D-32D4-E9AC-8A54-C7A8D953A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09D2B4-CFD7-EB34-A041-62B2DBA1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BEB5B7-F6FA-DA40-563E-7E84C723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5EA0B-F2EC-E648-26DA-4048FF5E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53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7C25E7-9547-BA4A-E45E-74C6AD38E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91203C-DF62-4C15-1582-C64EFC276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BF8DD1-342D-4A47-CFA6-430C1CB2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9A354A-07DE-E89B-195A-8CD2807A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AE9C48-3A2A-FCAA-E351-89F22298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02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F239A-05DC-8CE9-CF23-4DCD414C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7EB5AF-4C4A-54F2-6A3F-505456C9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523E55-57EB-20C9-C2EB-66903708A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349570-5D72-2899-B0B1-8D1F2D92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42A054-C5F3-41AD-B63D-610B5020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750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FED76-643D-DC82-78A9-E83F0323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898612-8466-57B0-A35B-2EC6A8C96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32D94E-94A3-2737-4E2D-DBAD8DAA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BDC13D-C8B8-594B-1591-9CA6B37C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B2418D-72C0-0463-2BD8-25EEC0E4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61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E8707-5045-85CC-E749-0399E32C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1B3C1-D058-7E2C-129F-C420FFD7D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F0C5462-64FE-1590-355C-81B64379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8AF490-8F3B-A7E7-06B2-9E39A40B9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1CA254-5A75-0B79-D62D-C1496DEE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A5588D-3EDC-9402-F0CC-75F49642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009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AEECF-5820-6D00-3BB7-785761C1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D61DE8-7C56-B759-FEF8-198CFE82B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9E8969-3C97-99EF-E150-F093ACAF1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9D1BC04-BB4F-9EEA-2F1F-FDFE4E52F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D21176E-6349-858A-3FF0-27F6F0C8B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03D5C2C-A271-D448-DA1C-41DD9802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3716288-6B37-C624-0518-28C854CA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4DACEA2-802E-32A7-74F9-83C45B74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170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AD3F9-CF7A-3B24-F32E-61A5CD9A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08E5E20-7F72-9C13-D107-182E6C8D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CE56AA-72FD-4246-4680-4F6E5492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76E1211-CCDB-6DD9-D38F-AAC15077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01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AAC00E-3314-CBA9-EF9A-A4A74DB4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68EFED-F654-2D3B-CEFE-A4A443B3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8A383A-6491-0B05-ECEB-0F8C6DA1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24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B8944-49A7-FC2B-D131-A1B2744D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07368C-A92A-3215-188D-619737540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775CFD-9078-A5EF-79E8-592EE591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3F6E3B-3623-6915-2E70-56849839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167899-3F48-CABB-EFFA-6E0B47ADA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B2F012-CAC1-0088-5321-6EC9EB93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22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47614-BF93-4E26-0309-93B10B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7F5CC9-2F5F-9A39-F68F-8ED4B77D7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E9E53C-DE7A-DB2D-11F2-6761F9E13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09DEEF-296F-A32C-FD4E-CCCD50C8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6F50DD-5100-0DA0-825A-AA9882F8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F01D33-3C25-DD69-551F-0C3E98C4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81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0A897E0-EC3A-8ADF-D254-18F2578F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012930-3F08-A336-EF0A-2AD6EDD8A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1B917A-63F0-B657-8A88-8CF6AB637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C07AE-22B4-4A82-A581-692E80D33A72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61BF18-249B-10FC-D47B-F10DAD7DE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442B07-DCCB-A34E-F015-AABA51319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860BB-7DB7-483E-9A78-36FCA771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454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9859099-2E91-E974-5647-AB3F87B088ED}"/>
              </a:ext>
            </a:extLst>
          </p:cNvPr>
          <p:cNvSpPr txBox="1"/>
          <p:nvPr/>
        </p:nvSpPr>
        <p:spPr>
          <a:xfrm>
            <a:off x="1782147" y="4934374"/>
            <a:ext cx="6260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/>
              <a:t>Faculdade de Tecnologia de Indaiatuba </a:t>
            </a:r>
          </a:p>
          <a:p>
            <a:pPr algn="ctr"/>
            <a:r>
              <a:rPr lang="pt-BR" sz="3000" dirty="0"/>
              <a:t>FATEC Dr. Archimedes </a:t>
            </a:r>
            <a:r>
              <a:rPr lang="pt-BR" sz="3000" dirty="0" err="1"/>
              <a:t>Lammoglia</a:t>
            </a:r>
            <a:endParaRPr lang="pt-BR" sz="3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0D9207-D214-AF62-3046-6BEF7D97D6DC}"/>
              </a:ext>
            </a:extLst>
          </p:cNvPr>
          <p:cNvSpPr txBox="1"/>
          <p:nvPr/>
        </p:nvSpPr>
        <p:spPr>
          <a:xfrm>
            <a:off x="2168393" y="2105513"/>
            <a:ext cx="6097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300" dirty="0"/>
              <a:t>Idealizadores: Marcelo </a:t>
            </a:r>
            <a:r>
              <a:rPr lang="pt-BR" sz="3300" dirty="0" err="1"/>
              <a:t>Aoyagi</a:t>
            </a:r>
            <a:endParaRPr lang="pt-BR" sz="3300" dirty="0"/>
          </a:p>
          <a:p>
            <a:r>
              <a:rPr lang="pt-BR" sz="3300" dirty="0"/>
              <a:t>		       Vitória Silva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429021-B4C9-79DD-C371-2FA73D80CB68}"/>
              </a:ext>
            </a:extLst>
          </p:cNvPr>
          <p:cNvSpPr txBox="1"/>
          <p:nvPr/>
        </p:nvSpPr>
        <p:spPr>
          <a:xfrm>
            <a:off x="2168393" y="3356919"/>
            <a:ext cx="60975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Mentores: Barbara Costa</a:t>
            </a:r>
          </a:p>
          <a:p>
            <a:r>
              <a:rPr lang="pt-BR" sz="3200" dirty="0"/>
              <a:t>	          Benedito Silva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CE6D0D9C-E3DB-AF23-2FFC-5678AD2F5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39" y="236738"/>
            <a:ext cx="6919620" cy="17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88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ABF224E-DD37-CCCB-FC44-209CAF0F7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35511" y="-1669558"/>
            <a:ext cx="10574795" cy="441275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4000" b="1" dirty="0" err="1">
                <a:solidFill>
                  <a:srgbClr val="3366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Validação</a:t>
            </a:r>
            <a:r>
              <a:rPr lang="en-US" sz="4000" b="1" dirty="0">
                <a:solidFill>
                  <a:srgbClr val="3366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do </a:t>
            </a:r>
            <a:r>
              <a:rPr lang="en-US" sz="4000" b="1" dirty="0" err="1">
                <a:solidFill>
                  <a:srgbClr val="3366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Problema</a:t>
            </a:r>
            <a:endParaRPr lang="pt-BR" sz="4000" b="1" dirty="0">
              <a:solidFill>
                <a:srgbClr val="3366C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0FF1A0-7315-2D96-14A1-1694D851B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2" y="2416628"/>
            <a:ext cx="3871000" cy="16888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D79F926-681C-B063-C60D-58C50E1F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295" y="1025295"/>
            <a:ext cx="4415409" cy="45478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423A5E4-83A8-66F1-1E3E-CFB6CBB6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369" y="84378"/>
            <a:ext cx="4673801" cy="40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C80B3-FD52-5D6C-404D-EE84A915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87" y="72268"/>
            <a:ext cx="7294880" cy="945015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 do Profissional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77CF26-B7A8-68D4-FC54-E2CFD65E9C0A}"/>
              </a:ext>
            </a:extLst>
          </p:cNvPr>
          <p:cNvSpPr txBox="1"/>
          <p:nvPr/>
        </p:nvSpPr>
        <p:spPr>
          <a:xfrm>
            <a:off x="535720" y="1289677"/>
            <a:ext cx="3986653" cy="166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CARACTERISTICAS:     </a:t>
            </a:r>
            <a:br>
              <a:rPr lang="pt-BR" sz="1600" b="1" kern="100" dirty="0">
                <a:solidFill>
                  <a:srgbClr val="3366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 err="1">
                <a:ea typeface="Calibri"/>
                <a:cs typeface="Calibri"/>
              </a:rPr>
              <a:t>Profissionais</a:t>
            </a:r>
            <a:r>
              <a:rPr lang="en-US" sz="1600" dirty="0">
                <a:ea typeface="Calibri"/>
                <a:cs typeface="Calibri"/>
              </a:rPr>
              <a:t> </a:t>
            </a:r>
            <a:r>
              <a:rPr lang="pt-BR" sz="1600" dirty="0">
                <a:ea typeface="Calibri"/>
                <a:cs typeface="Calibri"/>
              </a:rPr>
              <a:t>recém formados que estão ingressando no mercado e ainda não construíram uma base de clientes,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</a:rPr>
              <a:t>receptiva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</a:rPr>
              <a:t> a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</a:rPr>
              <a:t>soluções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</a:rPr>
              <a:t>tecnológicas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</a:rPr>
              <a:t> para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</a:rPr>
              <a:t>atuação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</a:rPr>
              <a:t>profissional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18DCA3-57B6-9D2D-B4E5-4C9594F0FDCB}"/>
              </a:ext>
            </a:extLst>
          </p:cNvPr>
          <p:cNvSpPr txBox="1"/>
          <p:nvPr/>
        </p:nvSpPr>
        <p:spPr>
          <a:xfrm>
            <a:off x="383458" y="3580625"/>
            <a:ext cx="4291179" cy="15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BIO E MOTIVAÇÕES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Carolina Mendes, 34 anos, psicóloga. Busca atender pacientes em horário noturno sem precisar sair da comodidade de sua casa. Motivada em ajudar pessoas na saúde mental.</a:t>
            </a:r>
          </a:p>
        </p:txBody>
      </p:sp>
      <p:pic>
        <p:nvPicPr>
          <p:cNvPr id="8" name="Imagem 7" descr="Mulher com vestido branco&#10;&#10;Descrição gerada automaticamente">
            <a:extLst>
              <a:ext uri="{FF2B5EF4-FFF2-40B4-BE49-F238E27FC236}">
                <a16:creationId xmlns:a16="http://schemas.microsoft.com/office/drawing/2014/main" id="{E1A5B270-61F6-A57B-B67C-47112494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080" y="1289677"/>
            <a:ext cx="2683960" cy="276756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E0012B9-C828-F2DD-801B-FE61D003C38B}"/>
              </a:ext>
            </a:extLst>
          </p:cNvPr>
          <p:cNvSpPr txBox="1"/>
          <p:nvPr/>
        </p:nvSpPr>
        <p:spPr>
          <a:xfrm>
            <a:off x="8237516" y="313616"/>
            <a:ext cx="6096000" cy="2300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3366CC"/>
                </a:solidFill>
                <a:ea typeface="Tahoma"/>
                <a:cs typeface="Tahoma"/>
              </a:rPr>
              <a:t>PERSONALIDADE</a:t>
            </a:r>
          </a:p>
          <a:p>
            <a:endParaRPr lang="pt-BR" sz="1600" dirty="0">
              <a:ea typeface="Tahoma"/>
              <a:cs typeface="Tahoma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Acolhedora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Encorajadora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Empática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Comunicativa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Adaptável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CF0836B-DFC0-D53A-B800-DB859A45BF50}"/>
              </a:ext>
            </a:extLst>
          </p:cNvPr>
          <p:cNvSpPr txBox="1"/>
          <p:nvPr/>
        </p:nvSpPr>
        <p:spPr>
          <a:xfrm>
            <a:off x="8024327" y="3429000"/>
            <a:ext cx="3784215" cy="1425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pt-BR" sz="1600" b="1" dirty="0">
                <a:solidFill>
                  <a:srgbClr val="3366CC"/>
                </a:solidFill>
                <a:ea typeface="Tahoma"/>
                <a:cs typeface="Tahoma"/>
              </a:rPr>
              <a:t>OBJETIVOS</a:t>
            </a:r>
            <a:endParaRPr lang="pt-BR" sz="1600" dirty="0">
              <a:solidFill>
                <a:srgbClr val="3366CC"/>
              </a:solidFill>
            </a:endParaRPr>
          </a:p>
          <a:p>
            <a:pPr marL="285750" indent="-28575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Expansão da pratica online</a:t>
            </a:r>
          </a:p>
          <a:p>
            <a:pPr marL="285750" indent="-28575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Garantia que as pessoas tenham acesso a suporte emocional qualificado.</a:t>
            </a:r>
          </a:p>
        </p:txBody>
      </p:sp>
    </p:spTree>
    <p:extLst>
      <p:ext uri="{BB962C8B-B14F-4D97-AF65-F5344CB8AC3E}">
        <p14:creationId xmlns:p14="http://schemas.microsoft.com/office/powerpoint/2010/main" val="136529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85F2E-3403-8C8A-8998-1B625687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65125"/>
            <a:ext cx="10144432" cy="539443"/>
          </a:xfrm>
        </p:spPr>
        <p:txBody>
          <a:bodyPr>
            <a:no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da Concorrência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EC34B4A0-596F-393D-9FA0-B90088475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886441"/>
              </p:ext>
            </p:extLst>
          </p:nvPr>
        </p:nvGraphicFramePr>
        <p:xfrm>
          <a:off x="2050026" y="1067796"/>
          <a:ext cx="8091948" cy="46060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9191">
                  <a:extLst>
                    <a:ext uri="{9D8B030D-6E8A-4147-A177-3AD203B41FA5}">
                      <a16:colId xmlns:a16="http://schemas.microsoft.com/office/drawing/2014/main" val="3625281058"/>
                    </a:ext>
                  </a:extLst>
                </a:gridCol>
                <a:gridCol w="2120391">
                  <a:extLst>
                    <a:ext uri="{9D8B030D-6E8A-4147-A177-3AD203B41FA5}">
                      <a16:colId xmlns:a16="http://schemas.microsoft.com/office/drawing/2014/main" val="1073993210"/>
                    </a:ext>
                  </a:extLst>
                </a:gridCol>
                <a:gridCol w="2008053">
                  <a:extLst>
                    <a:ext uri="{9D8B030D-6E8A-4147-A177-3AD203B41FA5}">
                      <a16:colId xmlns:a16="http://schemas.microsoft.com/office/drawing/2014/main" val="1912207260"/>
                    </a:ext>
                  </a:extLst>
                </a:gridCol>
                <a:gridCol w="2004313">
                  <a:extLst>
                    <a:ext uri="{9D8B030D-6E8A-4147-A177-3AD203B41FA5}">
                      <a16:colId xmlns:a16="http://schemas.microsoft.com/office/drawing/2014/main" val="2358645970"/>
                    </a:ext>
                  </a:extLst>
                </a:gridCol>
              </a:tblGrid>
              <a:tr h="7049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315793"/>
                  </a:ext>
                </a:extLst>
              </a:tr>
              <a:tr h="11600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Consultas a distância que são realizadas no próprio aplicativo.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Conteúdos motivacionais e de autoconhecimento, além de consulta com especialistas.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Consulta realizada pessoalmente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Um aplicativo de fácil acesso, para agendamento de consultas, com atendimento online e personalizado.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698849"/>
                  </a:ext>
                </a:extLst>
              </a:tr>
              <a:tr h="80310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Um aplicativo para consulta a distância com psicólogos e profissionais de diferentes áreas da saúde.</a:t>
                      </a: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Oferece apoio psicológico com uma série de conteúdos como trilhas motivacionais além de jornadas de autoconhecimento.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Psicólogo que atende em um consultório presencialmente.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Aplicativo especializado em saúde mental com profissionais reais que atendem online.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558891"/>
                  </a:ext>
                </a:extLst>
              </a:tr>
              <a:tr h="4551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A 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partir de R$ 90,00.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ontserrat"/>
                        <a:cs typeface="Arial" panose="020B0604020202020204" pitchFamily="34" charset="0"/>
                        <a:sym typeface="Montserrat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Montserrat"/>
                        </a:rPr>
                        <a:t>Entre R$ 54,00 a R$ 250,00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/>
                          <a:sym typeface="Montserrat"/>
                        </a:rPr>
                        <a:t>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Entre R$ 50,00 a R$ 350,00.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A partir de R$ 60,00.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448702"/>
                  </a:ext>
                </a:extLst>
              </a:tr>
              <a:tr h="62463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Já contabilizam 600 mil usuários, e esperam chegar a 5 milhões de pessoas.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Com o aumento de 10 clientes corporativos para 120, a meta é atingir 3 milhões de usuários.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Mínimo de 5 pacientes por dia.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Meta: 200 mil usuários.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027552"/>
                  </a:ext>
                </a:extLst>
              </a:tr>
              <a:tr h="62463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São empresas que oferecem para seus funcionários como um benefício.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Em empresas que contratam seus serviços para seus clientes.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Atendem diferentes tipos de pessoas. 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/>
                          <a:sym typeface="Montserrat"/>
                        </a:rPr>
                        <a:t>Pessoas a partir de 18 anos.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6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986589"/>
                  </a:ext>
                </a:extLst>
              </a:tr>
            </a:tbl>
          </a:graphicData>
        </a:graphic>
      </p:graphicFrame>
      <p:sp>
        <p:nvSpPr>
          <p:cNvPr id="12" name="Google Shape;148;g1ddc086bcf4_0_0">
            <a:extLst>
              <a:ext uri="{FF2B5EF4-FFF2-40B4-BE49-F238E27FC236}">
                <a16:creationId xmlns:a16="http://schemas.microsoft.com/office/drawing/2014/main" id="{74494427-F1BE-75BA-7447-A5BBD362B6EE}"/>
              </a:ext>
            </a:extLst>
          </p:cNvPr>
          <p:cNvSpPr txBox="1"/>
          <p:nvPr/>
        </p:nvSpPr>
        <p:spPr>
          <a:xfrm>
            <a:off x="740536" y="2171878"/>
            <a:ext cx="131597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Benefício</a:t>
            </a:r>
            <a:endParaRPr sz="1200" b="1"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do </a:t>
            </a:r>
            <a:r>
              <a:rPr lang="en-US" sz="1200" b="1" dirty="0" err="1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Produto</a:t>
            </a:r>
            <a:endParaRPr sz="1200" b="1" dirty="0"/>
          </a:p>
        </p:txBody>
      </p:sp>
      <p:sp>
        <p:nvSpPr>
          <p:cNvPr id="13" name="Google Shape;151;g1ddc086bcf4_0_0">
            <a:extLst>
              <a:ext uri="{FF2B5EF4-FFF2-40B4-BE49-F238E27FC236}">
                <a16:creationId xmlns:a16="http://schemas.microsoft.com/office/drawing/2014/main" id="{863A8088-B285-F9A4-DF6B-986D94D7DA0E}"/>
              </a:ext>
            </a:extLst>
          </p:cNvPr>
          <p:cNvSpPr txBox="1"/>
          <p:nvPr/>
        </p:nvSpPr>
        <p:spPr>
          <a:xfrm>
            <a:off x="608207" y="3126658"/>
            <a:ext cx="13902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202020"/>
                </a:solidFill>
                <a:latin typeface="Montserrat"/>
                <a:sym typeface="Montserrat"/>
              </a:rPr>
              <a:t>O </a:t>
            </a:r>
            <a:r>
              <a:rPr lang="pt-BR" sz="1200" b="1" dirty="0">
                <a:solidFill>
                  <a:srgbClr val="202020"/>
                </a:solidFill>
                <a:latin typeface="Montserrat"/>
                <a:sym typeface="Montserrat"/>
              </a:rPr>
              <a:t>Serviços</a:t>
            </a:r>
            <a:r>
              <a:rPr lang="en-US" sz="1200" b="1" dirty="0">
                <a:solidFill>
                  <a:srgbClr val="202020"/>
                </a:solidFill>
                <a:latin typeface="Montserrat"/>
                <a:sym typeface="Montserrat"/>
              </a:rPr>
              <a:t> </a:t>
            </a:r>
            <a:r>
              <a:rPr lang="pt-BR" sz="1200" b="1" dirty="0">
                <a:solidFill>
                  <a:srgbClr val="202020"/>
                </a:solidFill>
                <a:latin typeface="Montserrat"/>
                <a:sym typeface="Montserrat"/>
              </a:rPr>
              <a:t>oferecidos</a:t>
            </a:r>
            <a:endParaRPr sz="1200" dirty="0"/>
          </a:p>
        </p:txBody>
      </p:sp>
      <p:sp>
        <p:nvSpPr>
          <p:cNvPr id="14" name="Google Shape;152;g1ddc086bcf4_0_0">
            <a:extLst>
              <a:ext uri="{FF2B5EF4-FFF2-40B4-BE49-F238E27FC236}">
                <a16:creationId xmlns:a16="http://schemas.microsoft.com/office/drawing/2014/main" id="{52B09E49-B7EF-D750-5EEF-987AC5D80CD5}"/>
              </a:ext>
            </a:extLst>
          </p:cNvPr>
          <p:cNvSpPr txBox="1"/>
          <p:nvPr/>
        </p:nvSpPr>
        <p:spPr>
          <a:xfrm>
            <a:off x="618040" y="3979171"/>
            <a:ext cx="14514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202020"/>
                </a:solidFill>
                <a:latin typeface="Montserrat"/>
                <a:sym typeface="Montserrat"/>
              </a:rPr>
              <a:t>Valor</a:t>
            </a:r>
            <a:endParaRPr sz="12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11CF84B-CA56-D65F-A93F-12F2C1D353B7}"/>
              </a:ext>
            </a:extLst>
          </p:cNvPr>
          <p:cNvSpPr txBox="1"/>
          <p:nvPr/>
        </p:nvSpPr>
        <p:spPr>
          <a:xfrm>
            <a:off x="495388" y="4421497"/>
            <a:ext cx="1752125" cy="584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202020"/>
                </a:solidFill>
                <a:latin typeface="Montserrat"/>
                <a:sym typeface="Montserrat"/>
              </a:rPr>
              <a:t>Potência no mercado </a:t>
            </a:r>
            <a:endParaRPr lang="pt-BR" sz="1200" dirty="0"/>
          </a:p>
        </p:txBody>
      </p:sp>
      <p:sp>
        <p:nvSpPr>
          <p:cNvPr id="16" name="Google Shape;154;g1ddc086bcf4_0_0">
            <a:extLst>
              <a:ext uri="{FF2B5EF4-FFF2-40B4-BE49-F238E27FC236}">
                <a16:creationId xmlns:a16="http://schemas.microsoft.com/office/drawing/2014/main" id="{521DBD8D-DB8D-8E8B-6AB7-5CB0B9637E3C}"/>
              </a:ext>
            </a:extLst>
          </p:cNvPr>
          <p:cNvSpPr txBox="1"/>
          <p:nvPr/>
        </p:nvSpPr>
        <p:spPr>
          <a:xfrm>
            <a:off x="701207" y="5198221"/>
            <a:ext cx="12042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pt-BR" sz="1200" b="1" dirty="0">
                <a:solidFill>
                  <a:srgbClr val="202020"/>
                </a:solidFill>
                <a:latin typeface="Montserrat"/>
                <a:ea typeface="Montserrat"/>
                <a:cs typeface="Montserrat"/>
                <a:sym typeface="Montserrat"/>
              </a:rPr>
              <a:t>Público Alvo</a:t>
            </a:r>
            <a:endParaRPr lang="pt-BR" sz="1200" dirty="0"/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2D93DF12-A4F1-1CD4-6044-A8F18B923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" t="5919" r="11400" b="17905"/>
          <a:stretch/>
        </p:blipFill>
        <p:spPr>
          <a:xfrm>
            <a:off x="8165028" y="1072957"/>
            <a:ext cx="1953802" cy="6855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00B20A-9CA3-7BDD-AB41-352BA1B9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489" y="1155448"/>
            <a:ext cx="1752125" cy="51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ENKLUB: PASSO A PASSO PARA O CADASTRO NO APP DE SAÚDE MENTAL DA CARREIRA –  SINPROFAZ">
            <a:extLst>
              <a:ext uri="{FF2B5EF4-FFF2-40B4-BE49-F238E27FC236}">
                <a16:creationId xmlns:a16="http://schemas.microsoft.com/office/drawing/2014/main" id="{FA3E6E1C-72CE-7062-E68A-F06C14F8C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3" t="30718" r="-482" b="28904"/>
          <a:stretch/>
        </p:blipFill>
        <p:spPr bwMode="auto">
          <a:xfrm>
            <a:off x="4028708" y="1095789"/>
            <a:ext cx="2036956" cy="6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.900+ Divan Psicologo Ilustraciones de Stock, gráficos vectoriales libres  de derechos y clip art - iStock | Divanes de psiquiatras, Terapia,  Psiquiatra">
            <a:extLst>
              <a:ext uri="{FF2B5EF4-FFF2-40B4-BE49-F238E27FC236}">
                <a16:creationId xmlns:a16="http://schemas.microsoft.com/office/drawing/2014/main" id="{9908F43D-F396-8BD9-6D1E-6EBB79786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" t="32353" r="659" b="34477"/>
          <a:stretch/>
        </p:blipFill>
        <p:spPr bwMode="auto">
          <a:xfrm>
            <a:off x="6126337" y="1069620"/>
            <a:ext cx="1978019" cy="68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25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39EC7-025F-992B-1FF5-6BE87298B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89F3F-C7B8-13BF-2C47-815442D4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73" y="365125"/>
            <a:ext cx="4127091" cy="1119545"/>
          </a:xfrm>
        </p:spPr>
        <p:txBody>
          <a:bodyPr>
            <a:normAutofit fontScale="90000"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Vantagem Competitiva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7D65B-B804-02B4-F218-D6FCC6ECB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5" y="1375773"/>
            <a:ext cx="10733843" cy="410645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 err="1"/>
              <a:t>Utilização</a:t>
            </a:r>
            <a:r>
              <a:rPr lang="en-US" sz="3000" b="1" dirty="0"/>
              <a:t> de VR (</a:t>
            </a:r>
            <a:r>
              <a:rPr lang="en-US" sz="3000" b="1" dirty="0" err="1"/>
              <a:t>Realidade</a:t>
            </a:r>
            <a:r>
              <a:rPr lang="en-US" sz="3000" b="1" dirty="0"/>
              <a:t> Virtual) para </a:t>
            </a:r>
            <a:r>
              <a:rPr lang="en-US" sz="3000" b="1" dirty="0" err="1"/>
              <a:t>impulsionamento</a:t>
            </a:r>
            <a:r>
              <a:rPr lang="en-US" sz="3000" b="1" dirty="0"/>
              <a:t> de </a:t>
            </a:r>
            <a:r>
              <a:rPr lang="en-US" sz="3000" b="1" dirty="0" err="1"/>
              <a:t>tratamentos</a:t>
            </a:r>
            <a:r>
              <a:rPr lang="en-US" sz="3000" b="1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3000" b="1" dirty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/>
              <a:t>Matching</a:t>
            </a:r>
            <a:r>
              <a:rPr lang="en-US" sz="2000" b="1" dirty="0"/>
              <a:t> </a:t>
            </a:r>
            <a:r>
              <a:rPr lang="en-US" sz="3000" b="1" dirty="0" err="1"/>
              <a:t>Inteligente</a:t>
            </a:r>
            <a:r>
              <a:rPr lang="en-US" sz="3000" b="1" dirty="0"/>
              <a:t> entre </a:t>
            </a:r>
            <a:r>
              <a:rPr lang="en-US" sz="3000" b="1" dirty="0" err="1"/>
              <a:t>pacientes</a:t>
            </a:r>
            <a:r>
              <a:rPr lang="en-US" sz="3000" b="1" dirty="0"/>
              <a:t> e </a:t>
            </a:r>
            <a:r>
              <a:rPr lang="en-US" sz="3000" b="1" dirty="0" err="1"/>
              <a:t>terapeutas</a:t>
            </a:r>
            <a:r>
              <a:rPr lang="en-US" sz="3000" b="1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3000" b="1" dirty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 err="1"/>
              <a:t>Responsabilidade</a:t>
            </a:r>
            <a:r>
              <a:rPr lang="en-US" sz="3000" b="1" dirty="0"/>
              <a:t> Ambiental: </a:t>
            </a:r>
            <a:r>
              <a:rPr lang="en-US" sz="3000" b="1" dirty="0" err="1"/>
              <a:t>utilização</a:t>
            </a:r>
            <a:r>
              <a:rPr lang="en-US" sz="3000" b="1" dirty="0"/>
              <a:t> de </a:t>
            </a:r>
            <a:r>
              <a:rPr lang="en-US" sz="3000" b="1" dirty="0" err="1"/>
              <a:t>energia</a:t>
            </a:r>
            <a:r>
              <a:rPr lang="en-US" sz="3000" b="1" dirty="0"/>
              <a:t> limpa para </a:t>
            </a:r>
            <a:r>
              <a:rPr lang="en-US" sz="3000" b="1" dirty="0" err="1"/>
              <a:t>tecnologias</a:t>
            </a:r>
            <a:r>
              <a:rPr lang="en-US" sz="3000" b="1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30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3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5708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27C35-C640-DBDB-F81E-CE2915CD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324485"/>
            <a:ext cx="9921240" cy="874395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Dimensionamento</a:t>
            </a:r>
            <a:r>
              <a:rPr lang="en-US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 de Mercado</a:t>
            </a:r>
            <a:br>
              <a:rPr lang="en-US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000" b="1" dirty="0">
              <a:solidFill>
                <a:srgbClr val="3366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185113D-B10F-B3EA-5811-5466B140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959381"/>
            <a:ext cx="5141166" cy="481950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23798D5-CD4B-F019-BF8F-D5DD0D17A2FD}"/>
              </a:ext>
            </a:extLst>
          </p:cNvPr>
          <p:cNvSpPr txBox="1"/>
          <p:nvPr/>
        </p:nvSpPr>
        <p:spPr>
          <a:xfrm>
            <a:off x="5506720" y="1062018"/>
            <a:ext cx="66852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(TAM): O mercado </a:t>
            </a:r>
            <a:r>
              <a:rPr lang="en-US" sz="2400" dirty="0" err="1"/>
              <a:t>mundial</a:t>
            </a:r>
            <a:r>
              <a:rPr lang="en-US" sz="2400" dirty="0"/>
              <a:t> para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serviços</a:t>
            </a:r>
            <a:r>
              <a:rPr lang="en-US" sz="2400" dirty="0"/>
              <a:t> de </a:t>
            </a:r>
            <a:r>
              <a:rPr lang="en-US" sz="2400" dirty="0" err="1"/>
              <a:t>telepsiquiatria</a:t>
            </a:r>
            <a:r>
              <a:rPr lang="en-US" sz="2400" dirty="0"/>
              <a:t> </a:t>
            </a:r>
            <a:r>
              <a:rPr lang="en-US" sz="2400" dirty="0" err="1"/>
              <a:t>está</a:t>
            </a:r>
            <a:r>
              <a:rPr lang="en-US" sz="2400" dirty="0"/>
              <a:t> </a:t>
            </a:r>
            <a:r>
              <a:rPr lang="en-US" sz="2400" dirty="0" err="1"/>
              <a:t>avaliado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$8,00 </a:t>
            </a:r>
            <a:r>
              <a:rPr lang="en-US" sz="2400" dirty="0" err="1"/>
              <a:t>Bilhões</a:t>
            </a:r>
            <a:r>
              <a:rPr lang="en-US" sz="2400" dirty="0"/>
              <a:t> de </a:t>
            </a:r>
            <a:r>
              <a:rPr lang="en-US" sz="2400" dirty="0" err="1"/>
              <a:t>dólares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(SAM): 10% do TAM.</a:t>
            </a:r>
          </a:p>
          <a:p>
            <a:endParaRPr lang="en-US" sz="2400" dirty="0"/>
          </a:p>
          <a:p>
            <a:r>
              <a:rPr lang="en-US" sz="2400" dirty="0"/>
              <a:t>(SOM): </a:t>
            </a:r>
            <a:r>
              <a:rPr lang="en-US" sz="2400" dirty="0" err="1"/>
              <a:t>capturar</a:t>
            </a:r>
            <a:r>
              <a:rPr lang="en-US" sz="2400" dirty="0"/>
              <a:t> entre 1% a 2% do SAM </a:t>
            </a:r>
            <a:r>
              <a:rPr lang="en-US" sz="2400" dirty="0" err="1"/>
              <a:t>nos</a:t>
            </a:r>
            <a:r>
              <a:rPr lang="en-US" sz="2400" dirty="0"/>
              <a:t> </a:t>
            </a:r>
            <a:r>
              <a:rPr lang="en-US" sz="2400" dirty="0" err="1"/>
              <a:t>primeiros</a:t>
            </a:r>
            <a:r>
              <a:rPr lang="en-US" sz="2400" dirty="0"/>
              <a:t> </a:t>
            </a:r>
            <a:r>
              <a:rPr lang="en-US" sz="2400" dirty="0" err="1"/>
              <a:t>anos</a:t>
            </a:r>
            <a:r>
              <a:rPr lang="en-US" sz="2400" dirty="0"/>
              <a:t>. Entre $8,01 </a:t>
            </a:r>
            <a:r>
              <a:rPr lang="en-US" sz="2400" dirty="0" err="1"/>
              <a:t>milhões</a:t>
            </a:r>
            <a:r>
              <a:rPr lang="en-US" sz="2400" dirty="0"/>
              <a:t> a $16,02 </a:t>
            </a:r>
            <a:r>
              <a:rPr lang="en-US" sz="2400" dirty="0" err="1"/>
              <a:t>milhões</a:t>
            </a:r>
            <a:r>
              <a:rPr lang="en-US" sz="2400" dirty="0"/>
              <a:t> de </a:t>
            </a:r>
            <a:r>
              <a:rPr lang="en-US" sz="2400" dirty="0" err="1"/>
              <a:t>dólares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ano</a:t>
            </a:r>
            <a:r>
              <a:rPr lang="en-US" sz="2400" dirty="0"/>
              <a:t>.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4303D5D-A526-5274-B716-AC75F7FDA400}"/>
              </a:ext>
            </a:extLst>
          </p:cNvPr>
          <p:cNvSpPr txBox="1"/>
          <p:nvPr/>
        </p:nvSpPr>
        <p:spPr>
          <a:xfrm>
            <a:off x="4954555" y="4634542"/>
            <a:ext cx="733681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b="1" dirty="0"/>
              <a:t>Fonte:  </a:t>
            </a:r>
            <a:r>
              <a:rPr lang="pt-BR" sz="1300" dirty="0"/>
              <a:t>https://www.mordorintelligence.com/industry-reports/telepsychiatry-market#:~:text=Telepsychiatry%20Market%20Analysis,market%20during%20the%20pandemic%20period</a:t>
            </a:r>
          </a:p>
        </p:txBody>
      </p:sp>
    </p:spTree>
    <p:extLst>
      <p:ext uri="{BB962C8B-B14F-4D97-AF65-F5344CB8AC3E}">
        <p14:creationId xmlns:p14="http://schemas.microsoft.com/office/powerpoint/2010/main" val="305166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27C35-C640-DBDB-F81E-CE2915CD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324485"/>
            <a:ext cx="9921240" cy="874395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Dimensionamento</a:t>
            </a:r>
            <a:r>
              <a:rPr lang="en-US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 de Mercado</a:t>
            </a:r>
            <a:br>
              <a:rPr lang="en-US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40BC0A-3D9D-4A11-5933-BB385428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36" y="2904680"/>
            <a:ext cx="4531393" cy="25000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599512-1C2C-9B9B-1366-324C0DD63A3F}"/>
              </a:ext>
            </a:extLst>
          </p:cNvPr>
          <p:cNvSpPr txBox="1"/>
          <p:nvPr/>
        </p:nvSpPr>
        <p:spPr>
          <a:xfrm>
            <a:off x="5579708" y="5965448"/>
            <a:ext cx="542108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300" b="0" i="0" u="none" strike="noStrike" baseline="0" dirty="0">
                <a:latin typeface="Trocchi-Regular"/>
              </a:rPr>
              <a:t>Fontes: https://veja.abril.com.br/saude/pesquisa-indica-que-86-dos-brasileiros-tem-algum-transtorno-mental/mobile</a:t>
            </a:r>
          </a:p>
          <a:p>
            <a:pPr algn="l"/>
            <a:r>
              <a:rPr lang="pt-BR" sz="1300" b="0" i="0" u="none" strike="noStrike" baseline="0" dirty="0">
                <a:latin typeface="Trocchi-Regular"/>
              </a:rPr>
              <a:t>Ministério da saúde</a:t>
            </a:r>
          </a:p>
          <a:p>
            <a:pPr algn="l"/>
            <a:r>
              <a:rPr lang="pt-BR" sz="1300" b="0" i="0" u="none" strike="noStrike" baseline="0" dirty="0">
                <a:latin typeface="Trocchi-Regular"/>
              </a:rPr>
              <a:t>Governo do estado de São Paulo</a:t>
            </a:r>
            <a:endParaRPr lang="pt-BR" sz="13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89A5104-6FCB-80EF-75CB-302C7F74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62" y="1042048"/>
            <a:ext cx="5810203" cy="14308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A308F0F-FFD0-974D-8973-349814E60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4"/>
          <a:stretch/>
        </p:blipFill>
        <p:spPr bwMode="auto">
          <a:xfrm>
            <a:off x="7072981" y="713689"/>
            <a:ext cx="4783697" cy="21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4651832-F15F-0F26-92E2-B513271B4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087" y="3024698"/>
            <a:ext cx="3567552" cy="296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E8B15-9A96-FFF7-2CFF-1E9AE37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44" y="119319"/>
            <a:ext cx="10154265" cy="932733"/>
          </a:xfrm>
        </p:spPr>
        <p:txBody>
          <a:bodyPr/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 Modelo de Negócio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3484B4-A9A3-2FB2-6E63-43D46946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8" y="914400"/>
            <a:ext cx="10165210" cy="4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87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B8239-B158-BB41-0AA2-2A3E0B89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8" y="1825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F7B9B1-6F25-F58C-7877-E62F5CCFB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07" y="968450"/>
            <a:ext cx="8575231" cy="3357743"/>
          </a:xfrm>
        </p:spPr>
        <p:txBody>
          <a:bodyPr>
            <a:noAutofit/>
          </a:bodyPr>
          <a:lstStyle/>
          <a:p>
            <a:r>
              <a:rPr lang="en-US" sz="2000" b="1" dirty="0"/>
              <a:t>ODS 3: </a:t>
            </a:r>
            <a:r>
              <a:rPr lang="en-US" sz="2000" b="1" dirty="0" err="1"/>
              <a:t>Saúde</a:t>
            </a:r>
            <a:r>
              <a:rPr lang="en-US" sz="2000" b="1" dirty="0"/>
              <a:t> e </a:t>
            </a:r>
            <a:r>
              <a:rPr lang="en-US" sz="2000" b="1" dirty="0" err="1"/>
              <a:t>Bem-estar</a:t>
            </a:r>
            <a:endParaRPr lang="en-US" sz="2000" dirty="0"/>
          </a:p>
          <a:p>
            <a:r>
              <a:rPr lang="en-US" sz="2000" b="1" dirty="0" err="1"/>
              <a:t>Acesso</a:t>
            </a:r>
            <a:r>
              <a:rPr lang="en-US" sz="2000" b="1" dirty="0"/>
              <a:t> Universal:</a:t>
            </a:r>
            <a:r>
              <a:rPr lang="en-US" sz="2000" dirty="0"/>
              <a:t> </a:t>
            </a:r>
            <a:r>
              <a:rPr lang="en-US" sz="2000" dirty="0" err="1"/>
              <a:t>Consultas</a:t>
            </a:r>
            <a:r>
              <a:rPr lang="en-US" sz="2000" dirty="0"/>
              <a:t> online </a:t>
            </a:r>
            <a:r>
              <a:rPr lang="en-US" sz="2000" dirty="0" err="1"/>
              <a:t>superam</a:t>
            </a:r>
            <a:r>
              <a:rPr lang="en-US" sz="2000" dirty="0"/>
              <a:t> </a:t>
            </a:r>
            <a:r>
              <a:rPr lang="en-US" sz="2000" dirty="0" err="1"/>
              <a:t>barreiras</a:t>
            </a:r>
            <a:r>
              <a:rPr lang="en-US" sz="2000" dirty="0"/>
              <a:t> </a:t>
            </a:r>
            <a:r>
              <a:rPr lang="en-US" sz="2000" dirty="0" err="1"/>
              <a:t>geográficas</a:t>
            </a:r>
            <a:r>
              <a:rPr lang="en-US" sz="2000" dirty="0"/>
              <a:t>, </a:t>
            </a:r>
            <a:r>
              <a:rPr lang="en-US" sz="2000" dirty="0" err="1"/>
              <a:t>sociais</a:t>
            </a:r>
            <a:r>
              <a:rPr lang="en-US" sz="2000" dirty="0"/>
              <a:t> e </a:t>
            </a:r>
            <a:r>
              <a:rPr lang="pt-BR" sz="2000" dirty="0"/>
              <a:t>aumenta a conscientização e reduz o estigma sobre saúde mental.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Aumento</a:t>
            </a:r>
            <a:r>
              <a:rPr lang="en-US" sz="2000" b="1" dirty="0"/>
              <a:t> da </a:t>
            </a:r>
            <a:r>
              <a:rPr lang="en-US" sz="2000" b="1" dirty="0" err="1"/>
              <a:t>saúde</a:t>
            </a:r>
            <a:r>
              <a:rPr lang="en-US" sz="2000" b="1" dirty="0"/>
              <a:t> e </a:t>
            </a:r>
            <a:r>
              <a:rPr lang="en-US" sz="2000" b="1" dirty="0" err="1"/>
              <a:t>bem-estar</a:t>
            </a:r>
            <a:r>
              <a:rPr lang="en-US" sz="2000" dirty="0"/>
              <a:t>: </a:t>
            </a:r>
            <a:r>
              <a:rPr lang="en-US" sz="2000" dirty="0" err="1"/>
              <a:t>Tratamento</a:t>
            </a:r>
            <a:r>
              <a:rPr lang="en-US" sz="2000" dirty="0"/>
              <a:t> de </a:t>
            </a:r>
            <a:r>
              <a:rPr lang="en-US" sz="2000" dirty="0" err="1"/>
              <a:t>saude</a:t>
            </a:r>
            <a:r>
              <a:rPr lang="en-US" sz="2000" dirty="0"/>
              <a:t> </a:t>
            </a:r>
            <a:r>
              <a:rPr lang="en-US" sz="2000" dirty="0" err="1"/>
              <a:t>mentais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acessiveis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ODS 8: </a:t>
            </a:r>
            <a:r>
              <a:rPr lang="en-US" sz="2000" b="1" dirty="0" err="1"/>
              <a:t>Trabalho</a:t>
            </a:r>
            <a:r>
              <a:rPr lang="en-US" sz="2000" b="1" dirty="0"/>
              <a:t> </a:t>
            </a:r>
            <a:r>
              <a:rPr lang="en-US" sz="2000" b="1" dirty="0" err="1"/>
              <a:t>Decente</a:t>
            </a:r>
            <a:r>
              <a:rPr lang="en-US" sz="2000" b="1" dirty="0"/>
              <a:t> e </a:t>
            </a:r>
            <a:r>
              <a:rPr lang="en-US" sz="2000" b="1" dirty="0" err="1"/>
              <a:t>Crescimento</a:t>
            </a:r>
            <a:r>
              <a:rPr lang="en-US" sz="2000" b="1" dirty="0"/>
              <a:t> </a:t>
            </a:r>
            <a:r>
              <a:rPr lang="en-US" sz="2000" b="1" dirty="0" err="1"/>
              <a:t>Econômico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Emprego</a:t>
            </a:r>
            <a:r>
              <a:rPr lang="en-US" sz="2000" b="1" dirty="0"/>
              <a:t> </a:t>
            </a:r>
            <a:r>
              <a:rPr lang="en-US" sz="2000" b="1" dirty="0" err="1"/>
              <a:t>Sustentável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Criação</a:t>
            </a:r>
            <a:r>
              <a:rPr lang="en-US" sz="2000" dirty="0"/>
              <a:t> de </a:t>
            </a:r>
            <a:r>
              <a:rPr lang="en-US" sz="2000" dirty="0" err="1"/>
              <a:t>empregos</a:t>
            </a:r>
            <a:r>
              <a:rPr lang="en-US" sz="2000" dirty="0"/>
              <a:t> </a:t>
            </a:r>
            <a:r>
              <a:rPr lang="en-US" sz="2000" dirty="0" err="1"/>
              <a:t>remotos</a:t>
            </a:r>
            <a:r>
              <a:rPr lang="en-US" sz="2000" dirty="0"/>
              <a:t> para </a:t>
            </a:r>
            <a:r>
              <a:rPr lang="en-US" sz="2000" dirty="0" err="1"/>
              <a:t>profissionais</a:t>
            </a:r>
            <a:r>
              <a:rPr lang="en-US" sz="2000" dirty="0"/>
              <a:t> de </a:t>
            </a:r>
            <a:r>
              <a:rPr lang="en-US" sz="2000" dirty="0" err="1"/>
              <a:t>saúde</a:t>
            </a:r>
            <a:r>
              <a:rPr lang="en-US" sz="2000" dirty="0"/>
              <a:t> mental.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Crescimento</a:t>
            </a:r>
            <a:r>
              <a:rPr lang="en-US" sz="2000" b="1" dirty="0"/>
              <a:t> </a:t>
            </a:r>
            <a:r>
              <a:rPr lang="en-US" sz="2000" b="1" dirty="0" err="1"/>
              <a:t>Econômico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Contribuição</a:t>
            </a:r>
            <a:r>
              <a:rPr lang="en-US" sz="2000" dirty="0"/>
              <a:t> para a </a:t>
            </a:r>
            <a:r>
              <a:rPr lang="en-US" sz="2000" dirty="0" err="1"/>
              <a:t>saúde</a:t>
            </a:r>
            <a:r>
              <a:rPr lang="en-US" sz="2000" dirty="0"/>
              <a:t> digital e </a:t>
            </a:r>
            <a:r>
              <a:rPr lang="en-US" sz="2000" dirty="0" err="1"/>
              <a:t>economia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Parcerias</a:t>
            </a:r>
            <a:r>
              <a:rPr lang="en-US" sz="2000" b="1" dirty="0"/>
              <a:t> com </a:t>
            </a:r>
            <a:r>
              <a:rPr lang="en-US" sz="2000" b="1" dirty="0" err="1"/>
              <a:t>empresas</a:t>
            </a:r>
            <a:r>
              <a:rPr lang="en-US" sz="2000" b="1" dirty="0"/>
              <a:t>: </a:t>
            </a:r>
            <a:r>
              <a:rPr lang="en-US" sz="2000" dirty="0" err="1"/>
              <a:t>Aumento</a:t>
            </a:r>
            <a:r>
              <a:rPr lang="en-US" sz="2000" dirty="0"/>
              <a:t> da </a:t>
            </a:r>
            <a:r>
              <a:rPr lang="en-US" sz="2000" dirty="0" err="1"/>
              <a:t>produtividade</a:t>
            </a:r>
            <a:r>
              <a:rPr lang="en-US" sz="2000" dirty="0"/>
              <a:t> de </a:t>
            </a:r>
            <a:r>
              <a:rPr lang="en-US" sz="2000" dirty="0" err="1"/>
              <a:t>colaboradores</a:t>
            </a:r>
            <a:r>
              <a:rPr lang="en-US" sz="2000" dirty="0"/>
              <a:t>.</a:t>
            </a:r>
            <a:br>
              <a:rPr lang="pt-BR" sz="2000" dirty="0"/>
            </a:br>
            <a:endParaRPr lang="pt-BR" sz="2000" dirty="0"/>
          </a:p>
        </p:txBody>
      </p:sp>
      <p:pic>
        <p:nvPicPr>
          <p:cNvPr id="1026" name="Picture 2" descr="ODS 3">
            <a:extLst>
              <a:ext uri="{FF2B5EF4-FFF2-40B4-BE49-F238E27FC236}">
                <a16:creationId xmlns:a16="http://schemas.microsoft.com/office/drawing/2014/main" id="{CE3A3B39-4031-937E-9EC8-7666850C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538" y="276833"/>
            <a:ext cx="2450690" cy="245069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jetivo 8. Promover o crescimento econômico sustentado, inclusivo e  sustentável, emprego pleno e produtivo e trabalho decente para todas e  todos | GT Agenda 2030">
            <a:extLst>
              <a:ext uri="{FF2B5EF4-FFF2-40B4-BE49-F238E27FC236}">
                <a16:creationId xmlns:a16="http://schemas.microsoft.com/office/drawing/2014/main" id="{E74954E5-4A01-83F9-B4CC-F0272C65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185" y="3419140"/>
            <a:ext cx="2463043" cy="243225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36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B8239-B158-BB41-0AA2-2A3E0B89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8256"/>
            <a:ext cx="10515600" cy="1325563"/>
          </a:xfrm>
        </p:spPr>
        <p:txBody>
          <a:bodyPr/>
          <a:lstStyle/>
          <a:p>
            <a:r>
              <a:rPr lang="pt-BR" b="1" dirty="0"/>
              <a:t>SUSTENTABILIDADE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9F6484-AAC2-9B49-CABF-9AE00A2C5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320" y="1453038"/>
            <a:ext cx="6207760" cy="395192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err="1"/>
              <a:t>Redução</a:t>
            </a:r>
            <a:r>
              <a:rPr lang="en-US" b="1" dirty="0"/>
              <a:t> de </a:t>
            </a:r>
            <a:r>
              <a:rPr lang="en-US" b="1" dirty="0" err="1"/>
              <a:t>Deslocamentos</a:t>
            </a:r>
            <a:r>
              <a:rPr lang="en-US" b="1" dirty="0"/>
              <a:t> </a:t>
            </a:r>
            <a:r>
              <a:rPr lang="en-US" b="1" dirty="0" err="1"/>
              <a:t>Físicos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emissão</a:t>
            </a:r>
            <a:r>
              <a:rPr lang="en-US" dirty="0"/>
              <a:t> de CO2, </a:t>
            </a:r>
            <a:r>
              <a:rPr lang="en-US" dirty="0" err="1"/>
              <a:t>reduzindo</a:t>
            </a:r>
            <a:r>
              <a:rPr lang="en-US" dirty="0"/>
              <a:t> a </a:t>
            </a:r>
            <a:r>
              <a:rPr lang="en-US" dirty="0" err="1"/>
              <a:t>pegada</a:t>
            </a:r>
            <a:r>
              <a:rPr lang="en-US" dirty="0"/>
              <a:t> de </a:t>
            </a:r>
            <a:r>
              <a:rPr lang="en-US" dirty="0" err="1"/>
              <a:t>carbono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Diminuição</a:t>
            </a:r>
            <a:r>
              <a:rPr lang="en-US" dirty="0"/>
              <a:t> no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combustíveis</a:t>
            </a:r>
            <a:r>
              <a:rPr lang="en-US" dirty="0"/>
              <a:t> </a:t>
            </a:r>
            <a:r>
              <a:rPr lang="en-US" dirty="0" err="1"/>
              <a:t>fósseis</a:t>
            </a:r>
            <a:r>
              <a:rPr lang="en-US" dirty="0"/>
              <a:t>.</a:t>
            </a:r>
          </a:p>
          <a:p>
            <a:r>
              <a:rPr lang="en-US" b="1" dirty="0"/>
              <a:t>Economia de </a:t>
            </a:r>
            <a:r>
              <a:rPr lang="en-US" b="1" dirty="0" err="1"/>
              <a:t>Recursos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Elimina</a:t>
            </a:r>
            <a:r>
              <a:rPr lang="en-US" dirty="0"/>
              <a:t> custos </a:t>
            </a:r>
            <a:r>
              <a:rPr lang="en-US" dirty="0" err="1"/>
              <a:t>fixos</a:t>
            </a:r>
            <a:r>
              <a:rPr lang="en-US" dirty="0"/>
              <a:t> de </a:t>
            </a:r>
            <a:r>
              <a:rPr lang="en-US" dirty="0" err="1"/>
              <a:t>manutenção</a:t>
            </a:r>
            <a:r>
              <a:rPr lang="en-US" dirty="0"/>
              <a:t> de </a:t>
            </a:r>
            <a:r>
              <a:rPr lang="en-US" dirty="0" err="1"/>
              <a:t>consultórios</a:t>
            </a:r>
            <a:r>
              <a:rPr lang="en-US" dirty="0"/>
              <a:t>.</a:t>
            </a:r>
          </a:p>
          <a:p>
            <a:r>
              <a:rPr lang="en-US" b="1" dirty="0" err="1"/>
              <a:t>Uso</a:t>
            </a:r>
            <a:r>
              <a:rPr lang="en-US" b="1" dirty="0"/>
              <a:t> de </a:t>
            </a:r>
            <a:r>
              <a:rPr lang="en-US" b="1" dirty="0" err="1"/>
              <a:t>Energia</a:t>
            </a:r>
            <a:r>
              <a:rPr lang="en-US" b="1" dirty="0"/>
              <a:t> </a:t>
            </a:r>
            <a:r>
              <a:rPr lang="en-US" b="1" dirty="0" err="1"/>
              <a:t>Renovável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Operar</a:t>
            </a:r>
            <a:r>
              <a:rPr lang="en-US" dirty="0"/>
              <a:t> data centers e </a:t>
            </a:r>
            <a:r>
              <a:rPr lang="en-US" dirty="0" err="1"/>
              <a:t>escritórios</a:t>
            </a:r>
            <a:r>
              <a:rPr lang="en-US" dirty="0"/>
              <a:t> com </a:t>
            </a:r>
            <a:r>
              <a:rPr lang="en-US" dirty="0" err="1"/>
              <a:t>energia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renováveis</a:t>
            </a:r>
            <a:r>
              <a:rPr lang="en-US" dirty="0"/>
              <a:t>, </a:t>
            </a:r>
            <a:r>
              <a:rPr lang="en-US" dirty="0" err="1"/>
              <a:t>reduzindo</a:t>
            </a:r>
            <a:r>
              <a:rPr lang="en-US" dirty="0"/>
              <a:t> a </a:t>
            </a:r>
            <a:r>
              <a:rPr lang="en-US" dirty="0" err="1"/>
              <a:t>dependência</a:t>
            </a:r>
            <a:r>
              <a:rPr lang="en-US" dirty="0"/>
              <a:t> de </a:t>
            </a:r>
            <a:r>
              <a:rPr lang="en-US" dirty="0" err="1"/>
              <a:t>combustíveis</a:t>
            </a:r>
            <a:r>
              <a:rPr lang="en-US" dirty="0"/>
              <a:t> </a:t>
            </a:r>
            <a:r>
              <a:rPr lang="en-US" dirty="0" err="1"/>
              <a:t>fósseis</a:t>
            </a:r>
            <a:r>
              <a:rPr lang="en-US" dirty="0"/>
              <a:t>.</a:t>
            </a:r>
          </a:p>
          <a:p>
            <a:r>
              <a:rPr lang="en-US" b="1" dirty="0" err="1"/>
              <a:t>Digitalização</a:t>
            </a:r>
            <a:r>
              <a:rPr lang="en-US" b="1" dirty="0"/>
              <a:t> de </a:t>
            </a:r>
            <a:r>
              <a:rPr lang="en-US" b="1" dirty="0" err="1"/>
              <a:t>Processos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Minimizar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papel</a:t>
            </a:r>
            <a:r>
              <a:rPr lang="en-US" dirty="0"/>
              <a:t> e </a:t>
            </a:r>
            <a:r>
              <a:rPr lang="en-US" dirty="0" err="1"/>
              <a:t>materiais</a:t>
            </a:r>
            <a:r>
              <a:rPr lang="en-US" dirty="0"/>
              <a:t> </a:t>
            </a:r>
            <a:r>
              <a:rPr lang="en-US" dirty="0" err="1"/>
              <a:t>físicos</a:t>
            </a:r>
            <a:r>
              <a:rPr lang="en-US" dirty="0"/>
              <a:t>, </a:t>
            </a:r>
            <a:r>
              <a:rPr lang="en-US" dirty="0" err="1"/>
              <a:t>adotando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digitais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4" descr="Planta pequena crescendo no solo">
            <a:extLst>
              <a:ext uri="{FF2B5EF4-FFF2-40B4-BE49-F238E27FC236}">
                <a16:creationId xmlns:a16="http://schemas.microsoft.com/office/drawing/2014/main" id="{8C26C911-FB72-F69B-4A9E-4FA3C2B9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18" r="23382" b="-2"/>
          <a:stretch/>
        </p:blipFill>
        <p:spPr>
          <a:xfrm>
            <a:off x="121920" y="1115938"/>
            <a:ext cx="5232400" cy="45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72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32F318-12D1-96CA-B556-027900CC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04628" cy="518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93931-7703-4E0D-309C-78657429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104" y="67441"/>
            <a:ext cx="4048465" cy="46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7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E2406E74-97ED-A0D4-CFC1-C8EA6B0B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id="{4D28B781-ACCE-D59E-B3B0-24F9135B2B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6" t="60568" r="19974" b="16743"/>
          <a:stretch/>
        </p:blipFill>
        <p:spPr>
          <a:xfrm>
            <a:off x="2649893" y="4861249"/>
            <a:ext cx="7259217" cy="176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40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035846-1D39-4DF1-1631-BD558F10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1" y="693336"/>
            <a:ext cx="6399005" cy="4320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62187-F0B0-4E73-D4C7-6A88E6940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416" y="693336"/>
            <a:ext cx="5532642" cy="41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9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CE029D-986A-901C-BEB2-ED90A27B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3168" cy="51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1CDC5-455E-CEDE-9433-D43A73A9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9722" cy="4002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67F65-D2C1-AB45-DD9D-C7A09A09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95" y="3906800"/>
            <a:ext cx="7772400" cy="180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0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715B0D-8A71-D45E-DE0D-C6DD24B3C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260C10-8C34-CA89-9A73-41C020D3B3ED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9" name="Imagem 8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61A9EF7-A76F-6EDE-A381-95848912D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9"/>
          <a:stretch/>
        </p:blipFill>
        <p:spPr>
          <a:xfrm>
            <a:off x="2647140" y="83975"/>
            <a:ext cx="6897719" cy="66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14B8E-F868-636D-A105-32F9F9F0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93" y="1182578"/>
            <a:ext cx="4394717" cy="3510720"/>
          </a:xfr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2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em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cada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5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estudantes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no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Brasil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precisam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apoio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US" sz="3500" b="1" i="0" u="none" strike="noStrike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psicológico</a:t>
            </a:r>
            <a:r>
              <a:rPr lang="en-US" sz="3500" b="1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  <a:endParaRPr lang="pt-BR" sz="3500" b="1" dirty="0">
              <a:cs typeface="Arial" panose="020B0604020202020204" pitchFamily="34" charset="0"/>
            </a:endParaRPr>
          </a:p>
        </p:txBody>
      </p:sp>
      <p:pic>
        <p:nvPicPr>
          <p:cNvPr id="4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0BA9F4F-D3C9-7FF8-1DAF-E053175CF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465"/>
          <a:stretch/>
        </p:blipFill>
        <p:spPr>
          <a:xfrm>
            <a:off x="634483" y="222848"/>
            <a:ext cx="4394718" cy="48413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9D07EB-CB5F-7E6E-44AF-416B3855BCF5}"/>
              </a:ext>
            </a:extLst>
          </p:cNvPr>
          <p:cNvSpPr txBox="1"/>
          <p:nvPr/>
        </p:nvSpPr>
        <p:spPr>
          <a:xfrm>
            <a:off x="369842" y="5218951"/>
            <a:ext cx="1110681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en-US" sz="15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Pesquisa</a:t>
            </a:r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Datafolha </a:t>
            </a:r>
            <a:r>
              <a:rPr lang="en-US" sz="15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encomendada</a:t>
            </a:r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Fundação</a:t>
            </a:r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Lemann, Itaú Social e Banco Interamericano de </a:t>
            </a:r>
            <a:r>
              <a:rPr lang="en-US" sz="15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</a:t>
            </a:r>
            <a:r>
              <a:rPr lang="en-US" sz="15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(2022). 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110740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A117C5B-089F-6C91-3FE6-B18F562E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2" y="195272"/>
            <a:ext cx="5683971" cy="363521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E005183-9CA7-E9EE-A33D-495D7549AD4F}"/>
              </a:ext>
            </a:extLst>
          </p:cNvPr>
          <p:cNvSpPr txBox="1"/>
          <p:nvPr/>
        </p:nvSpPr>
        <p:spPr>
          <a:xfrm>
            <a:off x="282953" y="5285556"/>
            <a:ext cx="574928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00" dirty="0"/>
              <a:t>https://www.cnnbrasil.com.br/saude/saude-mental-especialistas-pedem-acao-para-acabar-com-estigma-e-discriminacao/v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6B27BA-421C-BE1A-9D15-349D79B7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7" y="3830483"/>
            <a:ext cx="5434497" cy="148481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C7CB585-B0A1-FF95-10AD-D64A623E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58" y="653467"/>
            <a:ext cx="5312079" cy="41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4CEC1-D082-ED98-8596-8EB193BD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73" y="365125"/>
            <a:ext cx="4127091" cy="1119545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DAAD18-B97B-9F5C-ADC1-3CD6B88B2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6" y="1375773"/>
            <a:ext cx="5631426" cy="410645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Um aplicativo móvel intuitivo, permitindo que os pacientes agendem consultas, acessem informações, recebam lembretes e realizem videochamadas com os profissionais, para consultas online com psicólogos e psiquiatras.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 ferramentas para facilitar a gestão e as consultas dos pacientes.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Disponível para Android e IOS.</a:t>
            </a:r>
          </a:p>
          <a:p>
            <a:endParaRPr lang="pt-BR" sz="2000"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84B49352-0ACD-7FD5-DCF6-19FB9B5D9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32" y="204303"/>
            <a:ext cx="2653196" cy="5895991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58125980-CCAD-49D7-2823-721B58B7F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4303"/>
            <a:ext cx="2629728" cy="5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213BE-B569-B51A-6FD6-E1C06F2D1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83900-6D80-95C1-ADE8-FFB4AE67C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45" y="0"/>
            <a:ext cx="4127091" cy="1119545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40FD69-0BAF-36ED-5602-5C6E7C55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45" y="762163"/>
            <a:ext cx="10962443" cy="410645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 pacientes: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- Facilita o acesso a cuidados em áreas remotas, quebrando barreiras geográficas.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Atendimento mais rápido, com intervenções eficazes em crises de saúde mental.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Possibilidade de menor custo.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Maior convencia.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 Terapeutas: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Pode atender de qualquer lugar.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Maior oportunidade de entrar no mercado sendo recém-formado.</a:t>
            </a:r>
            <a:br>
              <a:rPr lang="pt-BR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7667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A9EF9-EE5B-0559-BB55-B9D421D8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88" y="261035"/>
            <a:ext cx="5846260" cy="706591"/>
          </a:xfrm>
        </p:spPr>
        <p:txBody>
          <a:bodyPr>
            <a:noAutofit/>
          </a:bodyPr>
          <a:lstStyle/>
          <a:p>
            <a:pPr algn="ctr"/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Validação da Solução</a:t>
            </a:r>
          </a:p>
        </p:txBody>
      </p:sp>
      <p:pic>
        <p:nvPicPr>
          <p:cNvPr id="7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2F4F6A95-AD9F-EC00-15DB-E1A07F6B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8" y="1090487"/>
            <a:ext cx="5200956" cy="3421455"/>
          </a:xfrm>
          <a:prstGeom prst="rect">
            <a:avLst/>
          </a:prstGeom>
        </p:spPr>
      </p:pic>
      <p:pic>
        <p:nvPicPr>
          <p:cNvPr id="11" name="Picture 11" descr="A graph with a blue and brown rectangle&#10;&#10;Description automatically generated">
            <a:extLst>
              <a:ext uri="{FF2B5EF4-FFF2-40B4-BE49-F238E27FC236}">
                <a16:creationId xmlns:a16="http://schemas.microsoft.com/office/drawing/2014/main" id="{4276C033-2C61-C5F3-79FC-937E29D8C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78" y="2801215"/>
            <a:ext cx="4777677" cy="2792239"/>
          </a:xfrm>
          <a:prstGeom prst="rect">
            <a:avLst/>
          </a:prstGeom>
        </p:spPr>
      </p:pic>
      <p:pic>
        <p:nvPicPr>
          <p:cNvPr id="3" name="Picture 2" descr="A close up of words&#10;&#10;Description automatically generated">
            <a:extLst>
              <a:ext uri="{FF2B5EF4-FFF2-40B4-BE49-F238E27FC236}">
                <a16:creationId xmlns:a16="http://schemas.microsoft.com/office/drawing/2014/main" id="{2C3FD705-590B-4B1C-8CA6-DF32BD58F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588" y="108687"/>
            <a:ext cx="5461015" cy="24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34F4A-9CCA-2475-8BD0-392B6D05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40874" y="0"/>
            <a:ext cx="10252587" cy="106055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4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 do Paciente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E75809B-78B9-F4CF-549B-357BAA6EBC6F}"/>
              </a:ext>
            </a:extLst>
          </p:cNvPr>
          <p:cNvSpPr txBox="1"/>
          <p:nvPr/>
        </p:nvSpPr>
        <p:spPr>
          <a:xfrm>
            <a:off x="501592" y="1054748"/>
            <a:ext cx="3153699" cy="15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 &amp; MOTIVAÇÕES:</a:t>
            </a:r>
            <a:endParaRPr lang="pt-BR" sz="1600" kern="1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Alex, tem 35 anos, é gerente de projeto em uma empresa de tecnologia. Motivado por eficiência e uma vida equilibrada.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73E8FAE-048A-7075-4F26-7257D957AAFB}"/>
              </a:ext>
            </a:extLst>
          </p:cNvPr>
          <p:cNvSpPr txBox="1"/>
          <p:nvPr/>
        </p:nvSpPr>
        <p:spPr>
          <a:xfrm>
            <a:off x="501592" y="2920114"/>
            <a:ext cx="3696930" cy="209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INTERESSES: 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Tecnologia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Bem-estar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Leitura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Gastronomia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Viagens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0C0F704-CA31-5B09-63E2-2A049500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3"/>
          <a:stretch/>
        </p:blipFill>
        <p:spPr>
          <a:xfrm>
            <a:off x="3652448" y="1283329"/>
            <a:ext cx="3486233" cy="2543916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9B34B38-D14C-F5E7-DEB2-B58075BAE795}"/>
              </a:ext>
            </a:extLst>
          </p:cNvPr>
          <p:cNvSpPr txBox="1"/>
          <p:nvPr/>
        </p:nvSpPr>
        <p:spPr>
          <a:xfrm>
            <a:off x="3652447" y="3827245"/>
            <a:ext cx="3486233" cy="1134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600" b="1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"Sou um profissional focado em crescimento, mas valorizo meu  equilíbrio entre minha vida profissional e pessoal."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65A23E8-049B-C41E-317D-36F5276A4B57}"/>
              </a:ext>
            </a:extLst>
          </p:cNvPr>
          <p:cNvSpPr txBox="1"/>
          <p:nvPr/>
        </p:nvSpPr>
        <p:spPr>
          <a:xfrm>
            <a:off x="7684239" y="4373365"/>
            <a:ext cx="5407767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OBJETIVOS PESSOAIS</a:t>
            </a:r>
            <a:endParaRPr lang="pt-BR" sz="16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Crescimento profissional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quilíbrio vida-trabalho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pt-BR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em-estar mental</a:t>
            </a:r>
            <a:endParaRPr lang="pt-BR" sz="16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F58D879-E533-7063-1E26-50E6934D2B9B}"/>
              </a:ext>
            </a:extLst>
          </p:cNvPr>
          <p:cNvSpPr txBox="1"/>
          <p:nvPr/>
        </p:nvSpPr>
        <p:spPr>
          <a:xfrm>
            <a:off x="7615321" y="169875"/>
            <a:ext cx="4208206" cy="2174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3366CC"/>
                </a:solidFill>
              </a:rPr>
              <a:t>PERSONALIDADE</a:t>
            </a:r>
            <a:endParaRPr lang="pt-BR" sz="1600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Ambicioso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Consciente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Orientado para objetivos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Aberto a novas tecnologias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Prioriza o bem-estar mental e físico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F3F21CF-4F49-8FD8-F60B-3161828E61DE}"/>
              </a:ext>
            </a:extLst>
          </p:cNvPr>
          <p:cNvSpPr txBox="1"/>
          <p:nvPr/>
        </p:nvSpPr>
        <p:spPr>
          <a:xfrm>
            <a:off x="7570309" y="2619131"/>
            <a:ext cx="5046406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rgbClr val="3366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FRUSTAÇÕES </a:t>
            </a:r>
            <a:endParaRPr lang="pt-BR" sz="1600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Falta de tempo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stresse no trabalho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pt-BR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alta de soluções de saúde mental de qualidade</a:t>
            </a:r>
          </a:p>
        </p:txBody>
      </p:sp>
    </p:spTree>
    <p:extLst>
      <p:ext uri="{BB962C8B-B14F-4D97-AF65-F5344CB8AC3E}">
        <p14:creationId xmlns:p14="http://schemas.microsoft.com/office/powerpoint/2010/main" val="23052125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EDEC6665D9B74FB59FAEC79FA01452" ma:contentTypeVersion="13" ma:contentTypeDescription="Create a new document." ma:contentTypeScope="" ma:versionID="3c795bd16612530906e7a1608b00fb64">
  <xsd:schema xmlns:xsd="http://www.w3.org/2001/XMLSchema" xmlns:xs="http://www.w3.org/2001/XMLSchema" xmlns:p="http://schemas.microsoft.com/office/2006/metadata/properties" xmlns:ns3="a8dd7b08-5d8c-4122-89c4-e4da74e78971" xmlns:ns4="5972228e-f2eb-4a48-ba6e-d20199afbda6" targetNamespace="http://schemas.microsoft.com/office/2006/metadata/properties" ma:root="true" ma:fieldsID="cd54771fa9e58460a55277bd7ea50ff7" ns3:_="" ns4:_="">
    <xsd:import namespace="a8dd7b08-5d8c-4122-89c4-e4da74e78971"/>
    <xsd:import namespace="5972228e-f2eb-4a48-ba6e-d20199afbd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dd7b08-5d8c-4122-89c4-e4da74e789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72228e-f2eb-4a48-ba6e-d20199afbda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8dd7b08-5d8c-4122-89c4-e4da74e78971" xsi:nil="true"/>
  </documentManagement>
</p:properties>
</file>

<file path=customXml/itemProps1.xml><?xml version="1.0" encoding="utf-8"?>
<ds:datastoreItem xmlns:ds="http://schemas.openxmlformats.org/officeDocument/2006/customXml" ds:itemID="{6CAE0CC4-5E3B-498C-A80B-C017CF2FF4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02FCE3-7B1B-4D1B-A636-ADDB1EC44B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dd7b08-5d8c-4122-89c4-e4da74e78971"/>
    <ds:schemaRef ds:uri="5972228e-f2eb-4a48-ba6e-d20199afbd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2C3947-CA37-46E2-826B-63CF8AA549A6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5972228e-f2eb-4a48-ba6e-d20199afbda6"/>
    <ds:schemaRef ds:uri="http://schemas.microsoft.com/office/2006/metadata/properties"/>
    <ds:schemaRef ds:uri="a8dd7b08-5d8c-4122-89c4-e4da74e78971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2874</TotalTime>
  <Words>912</Words>
  <Application>Microsoft Macintosh PowerPoint</Application>
  <PresentationFormat>Widescreen</PresentationFormat>
  <Paragraphs>128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Montserrat</vt:lpstr>
      <vt:lpstr>Tahoma</vt:lpstr>
      <vt:lpstr>Times New Roman</vt:lpstr>
      <vt:lpstr>Trocchi-Regular</vt:lpstr>
      <vt:lpstr>Wingdings</vt:lpstr>
      <vt:lpstr>Tema do Office</vt:lpstr>
      <vt:lpstr>PowerPoint Presentation</vt:lpstr>
      <vt:lpstr>PowerPoint Presentation</vt:lpstr>
      <vt:lpstr>PowerPoint Presentation</vt:lpstr>
      <vt:lpstr>2 em cada 5 estudantes no Brasil precisam de apoio psicológico.</vt:lpstr>
      <vt:lpstr>PowerPoint Presentation</vt:lpstr>
      <vt:lpstr>Solução</vt:lpstr>
      <vt:lpstr>Solução</vt:lpstr>
      <vt:lpstr>Validação da Solução</vt:lpstr>
      <vt:lpstr>Persona do Paciente </vt:lpstr>
      <vt:lpstr>PowerPoint Presentation</vt:lpstr>
      <vt:lpstr>Persona do Profissional</vt:lpstr>
      <vt:lpstr>Análise da Concorrência</vt:lpstr>
      <vt:lpstr>Vantagem Competitiva</vt:lpstr>
      <vt:lpstr>Dimensionamento de Mercado </vt:lpstr>
      <vt:lpstr>Dimensionamento de Mercado </vt:lpstr>
      <vt:lpstr>Canvas Modelo de Negócio</vt:lpstr>
      <vt:lpstr>ODS</vt:lpstr>
      <vt:lpstr>SUSTENTABILIDADE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Jefferson Santana</dc:creator>
  <cp:lastModifiedBy>Marcelo Aoyagi</cp:lastModifiedBy>
  <cp:revision>31</cp:revision>
  <dcterms:created xsi:type="dcterms:W3CDTF">2024-07-29T15:00:56Z</dcterms:created>
  <dcterms:modified xsi:type="dcterms:W3CDTF">2024-08-19T21:02:15Z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380b4d-8a71-4241-982c-3816ad3ce8fc_Enabled">
    <vt:lpwstr>true</vt:lpwstr>
  </property>
  <property fmtid="{D5CDD505-2E9C-101B-9397-08002B2CF9AE}" pid="3" name="MSIP_Label_ff380b4d-8a71-4241-982c-3816ad3ce8fc_SetDate">
    <vt:lpwstr>2024-07-29T15:04:00Z</vt:lpwstr>
  </property>
  <property fmtid="{D5CDD505-2E9C-101B-9397-08002B2CF9AE}" pid="4" name="MSIP_Label_ff380b4d-8a71-4241-982c-3816ad3ce8fc_Method">
    <vt:lpwstr>Standard</vt:lpwstr>
  </property>
  <property fmtid="{D5CDD505-2E9C-101B-9397-08002B2CF9AE}" pid="5" name="MSIP_Label_ff380b4d-8a71-4241-982c-3816ad3ce8fc_Name">
    <vt:lpwstr>defa4170-0d19-0005-0004-bc88714345d2</vt:lpwstr>
  </property>
  <property fmtid="{D5CDD505-2E9C-101B-9397-08002B2CF9AE}" pid="6" name="MSIP_Label_ff380b4d-8a71-4241-982c-3816ad3ce8fc_SiteId">
    <vt:lpwstr>eabe64c5-68f5-4a76-8301-9577a679e449</vt:lpwstr>
  </property>
  <property fmtid="{D5CDD505-2E9C-101B-9397-08002B2CF9AE}" pid="7" name="MSIP_Label_ff380b4d-8a71-4241-982c-3816ad3ce8fc_ActionId">
    <vt:lpwstr>df8181fd-0dfa-491d-b3f6-6acab7e208dc</vt:lpwstr>
  </property>
  <property fmtid="{D5CDD505-2E9C-101B-9397-08002B2CF9AE}" pid="8" name="MSIP_Label_ff380b4d-8a71-4241-982c-3816ad3ce8fc_ContentBits">
    <vt:lpwstr>0</vt:lpwstr>
  </property>
  <property fmtid="{D5CDD505-2E9C-101B-9397-08002B2CF9AE}" pid="9" name="ContentTypeId">
    <vt:lpwstr>0x010100B2EDEC6665D9B74FB59FAEC79FA01452</vt:lpwstr>
  </property>
</Properties>
</file>